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314" r:id="rId4"/>
    <p:sldId id="265" r:id="rId5"/>
    <p:sldId id="260" r:id="rId6"/>
    <p:sldId id="264" r:id="rId7"/>
    <p:sldId id="316" r:id="rId8"/>
    <p:sldId id="310" r:id="rId9"/>
    <p:sldId id="309" r:id="rId10"/>
    <p:sldId id="272" r:id="rId11"/>
    <p:sldId id="313" r:id="rId12"/>
    <p:sldId id="275" r:id="rId13"/>
    <p:sldId id="315" r:id="rId14"/>
    <p:sldId id="268" r:id="rId15"/>
  </p:sldIdLst>
  <p:sldSz cx="9144000" cy="5143500" type="screen16x9"/>
  <p:notesSz cx="6858000" cy="9144000"/>
  <p:embeddedFontLst>
    <p:embeddedFont>
      <p:font typeface="Nanum Gothic" panose="020B0604020202020204" charset="-127"/>
      <p:regular r:id="rId17"/>
      <p:bold r:id="rId18"/>
    </p:embeddedFont>
    <p:embeddedFont>
      <p:font typeface="Abhaya Libre" panose="020B0604020202020204" charset="0"/>
      <p:regular r:id="rId19"/>
      <p:bold r:id="rId20"/>
    </p:embeddedFont>
    <p:embeddedFont>
      <p:font typeface="Algerian" panose="04020705040A02060702" pitchFamily="82" charset="0"/>
      <p:regular r:id="rId21"/>
    </p:embeddedFont>
    <p:embeddedFont>
      <p:font typeface="Lexend Mega" panose="020B0604020202020204" charset="0"/>
      <p:regular r:id="rId22"/>
      <p:bold r:id="rId23"/>
    </p:embeddedFont>
    <p:embeddedFont>
      <p:font typeface="Raleway ExtraBold" pitchFamily="2" charset="0"/>
      <p:bold r:id="rId24"/>
      <p:boldItalic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FC850-601F-4293-8EA5-92B22B798688}">
  <a:tblStyle styleId="{2A8FC850-601F-4293-8EA5-92B22B798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e39994066_5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e39994066_5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07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e39994066_5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e39994066_5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b01056c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b01056c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9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e2cca4d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e2cca4d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61e6517f4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61e6517f4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1e6517f4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61e6517f4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286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5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e39994066_5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e39994066_5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09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072825"/>
            <a:ext cx="7704000" cy="35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131650" y="1588150"/>
            <a:ext cx="4880700" cy="20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7199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2"/>
          </p:nvPr>
        </p:nvSpPr>
        <p:spPr>
          <a:xfrm>
            <a:off x="7199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3"/>
          </p:nvPr>
        </p:nvSpPr>
        <p:spPr>
          <a:xfrm>
            <a:off x="34661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34661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5"/>
          </p:nvPr>
        </p:nvSpPr>
        <p:spPr>
          <a:xfrm>
            <a:off x="6212399" y="2403554"/>
            <a:ext cx="221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6"/>
          </p:nvPr>
        </p:nvSpPr>
        <p:spPr>
          <a:xfrm>
            <a:off x="6212399" y="2860754"/>
            <a:ext cx="2211600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7200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2" hasCustomPrompt="1"/>
          </p:nvPr>
        </p:nvSpPr>
        <p:spPr>
          <a:xfrm>
            <a:off x="34752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3"/>
          </p:nvPr>
        </p:nvSpPr>
        <p:spPr>
          <a:xfrm>
            <a:off x="34752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4" hasCustomPrompt="1"/>
          </p:nvPr>
        </p:nvSpPr>
        <p:spPr>
          <a:xfrm>
            <a:off x="62304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5"/>
          </p:nvPr>
        </p:nvSpPr>
        <p:spPr>
          <a:xfrm>
            <a:off x="6230400" y="3028950"/>
            <a:ext cx="2193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7200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4"/>
          </p:nvPr>
        </p:nvSpPr>
        <p:spPr>
          <a:xfrm>
            <a:off x="34662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6"/>
          </p:nvPr>
        </p:nvSpPr>
        <p:spPr>
          <a:xfrm>
            <a:off x="6212400" y="4145032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8"/>
          </p:nvPr>
        </p:nvSpPr>
        <p:spPr>
          <a:xfrm>
            <a:off x="7200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3"/>
          </p:nvPr>
        </p:nvSpPr>
        <p:spPr>
          <a:xfrm>
            <a:off x="34662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5"/>
          </p:nvPr>
        </p:nvSpPr>
        <p:spPr>
          <a:xfrm>
            <a:off x="6212400" y="2253819"/>
            <a:ext cx="2211600" cy="52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717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2" r:id="rId6"/>
    <p:sldLayoutId id="2147483667" r:id="rId7"/>
    <p:sldLayoutId id="2147483671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28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8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E54E10C2-AAB5-4B44-A405-F4B68873D21F}"/>
              </a:ext>
            </a:extLst>
          </p:cNvPr>
          <p:cNvSpPr txBox="1"/>
          <p:nvPr/>
        </p:nvSpPr>
        <p:spPr>
          <a:xfrm>
            <a:off x="1180213" y="1685544"/>
            <a:ext cx="65191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Hotel Review (NLP)</a:t>
            </a:r>
            <a:endParaRPr lang="ar-SA" sz="6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subTitle" idx="1"/>
          </p:nvPr>
        </p:nvSpPr>
        <p:spPr>
          <a:xfrm>
            <a:off x="595423" y="3028949"/>
            <a:ext cx="2509271" cy="13880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station, close, walk, metro, walking, tube, distance, near, walking distance, easy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3"/>
          </p:nvPr>
        </p:nvSpPr>
        <p:spPr>
          <a:xfrm>
            <a:off x="3475200" y="3028949"/>
            <a:ext cx="2193600" cy="12050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room, comfortable, lean, bed, rooms, spacious, positive, bathroom, nice, staff 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ubTitle" idx="5"/>
          </p:nvPr>
        </p:nvSpPr>
        <p:spPr>
          <a:xfrm>
            <a:off x="6230400" y="3028949"/>
            <a:ext cx="2193600" cy="12836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bar, coffee, tea, reception, water, restaurant, pool, complimentary, park, arrival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Topic modeling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416185" y="2571750"/>
            <a:ext cx="2688505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Facilities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33669" y="14743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69483" y="1455371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3466199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6124338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3</a:t>
            </a:r>
          </a:p>
        </p:txBody>
      </p:sp>
      <p:sp>
        <p:nvSpPr>
          <p:cNvPr id="24" name="Google Shape;543;p44">
            <a:extLst>
              <a:ext uri="{FF2B5EF4-FFF2-40B4-BE49-F238E27FC236}">
                <a16:creationId xmlns:a16="http://schemas.microsoft.com/office/drawing/2014/main" id="{E29A5EF7-1CD9-46A6-A27C-BB5B463412FF}"/>
              </a:ext>
            </a:extLst>
          </p:cNvPr>
          <p:cNvSpPr txBox="1">
            <a:spLocks/>
          </p:cNvSpPr>
          <p:nvPr/>
        </p:nvSpPr>
        <p:spPr>
          <a:xfrm>
            <a:off x="710999" y="998171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CorEx</a:t>
            </a: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 (Positive and Negative)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60%</a:t>
            </a:r>
            <a:endParaRPr dirty="0"/>
          </a:p>
        </p:txBody>
      </p:sp>
      <p:sp>
        <p:nvSpPr>
          <p:cNvPr id="541" name="Google Shape;541;p44"/>
          <p:cNvSpPr txBox="1">
            <a:spLocks noGrp="1"/>
          </p:cNvSpPr>
          <p:nvPr>
            <p:ph type="title" idx="2"/>
          </p:nvPr>
        </p:nvSpPr>
        <p:spPr>
          <a:xfrm>
            <a:off x="34752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542" name="Google Shape;542;p44"/>
          <p:cNvSpPr txBox="1">
            <a:spLocks noGrp="1"/>
          </p:cNvSpPr>
          <p:nvPr>
            <p:ph type="title" idx="4"/>
          </p:nvPr>
        </p:nvSpPr>
        <p:spPr>
          <a:xfrm>
            <a:off x="6230400" y="1474350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Split</a:t>
            </a:r>
            <a:endParaRPr dirty="0"/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</a:t>
            </a:r>
            <a:endParaRPr dirty="0"/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547" name="Google Shape;547;p44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HOTEL CHAIN</a:t>
            </a:r>
            <a:endParaRPr sz="800"/>
          </a:p>
        </p:txBody>
      </p:sp>
      <p:cxnSp>
        <p:nvCxnSpPr>
          <p:cNvPr id="548" name="Google Shape;548;p44"/>
          <p:cNvCxnSpPr>
            <a:stCxn id="547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713275" y="4874250"/>
            <a:ext cx="7715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988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450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graphicFrame>
        <p:nvGraphicFramePr>
          <p:cNvPr id="591" name="Google Shape;591;p47"/>
          <p:cNvGraphicFramePr/>
          <p:nvPr>
            <p:extLst>
              <p:ext uri="{D42A27DB-BD31-4B8C-83A1-F6EECF244321}">
                <p14:modId xmlns:p14="http://schemas.microsoft.com/office/powerpoint/2010/main" val="44623488"/>
              </p:ext>
            </p:extLst>
          </p:nvPr>
        </p:nvGraphicFramePr>
        <p:xfrm>
          <a:off x="713225" y="693704"/>
          <a:ext cx="7704000" cy="3400774"/>
        </p:xfrm>
        <a:graphic>
          <a:graphicData uri="http://schemas.openxmlformats.org/drawingml/2006/table">
            <a:tbl>
              <a:tblPr>
                <a:noFill/>
                <a:tableStyleId>{2A8FC850-601F-4293-8EA5-92B22B798688}</a:tableStyleId>
              </a:tblPr>
              <a:tblGrid>
                <a:gridCol w="271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6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Train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Validation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Logistic Regression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0.966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0.9263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1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Naïve Bayes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0.8897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0.8735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Decision Tree (CV)</a:t>
                      </a:r>
                      <a:endParaRPr sz="1600" b="1" dirty="0">
                        <a:solidFill>
                          <a:schemeClr val="dk1"/>
                        </a:solidFill>
                        <a:latin typeface="Abhaya Libre"/>
                        <a:ea typeface="Abhaya Libre"/>
                        <a:cs typeface="Abhaya Libre"/>
                        <a:sym typeface="Abhaya Libre"/>
                      </a:endParaRP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0.9943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0.8716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Logistic Regression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0.9503</a:t>
                      </a:r>
                      <a:endParaRPr dirty="0">
                        <a:solidFill>
                          <a:srgbClr val="00B05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0.9398</a:t>
                      </a:r>
                      <a:endParaRPr dirty="0">
                        <a:solidFill>
                          <a:srgbClr val="00B05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87684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Naïve Bayes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0.8860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0.8723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54203"/>
                  </a:ext>
                </a:extLst>
              </a:tr>
              <a:tr h="382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Decision Tree (TF-IDF)</a:t>
                      </a:r>
                    </a:p>
                  </a:txBody>
                  <a:tcPr marL="91425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0.9931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0.8844</a:t>
                      </a:r>
                      <a:endParaRPr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94473"/>
                  </a:ext>
                </a:extLst>
              </a:tr>
            </a:tbl>
          </a:graphicData>
        </a:graphic>
      </p:graphicFrame>
      <p:sp>
        <p:nvSpPr>
          <p:cNvPr id="592" name="Google Shape;592;p47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HOTEL CHAIN</a:t>
            </a:r>
            <a:endParaRPr sz="800"/>
          </a:p>
        </p:txBody>
      </p:sp>
      <p:cxnSp>
        <p:nvCxnSpPr>
          <p:cNvPr id="593" name="Google Shape;593;p47"/>
          <p:cNvCxnSpPr>
            <a:stCxn id="592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47"/>
          <p:cNvCxnSpPr>
            <a:cxnSpLocks/>
          </p:cNvCxnSpPr>
          <p:nvPr/>
        </p:nvCxnSpPr>
        <p:spPr>
          <a:xfrm>
            <a:off x="713225" y="487425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376768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Conclusions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021363"/>
            <a:ext cx="6516581" cy="3100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best model is Logistic Regression (TF-IDF). 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Highest validation accuracy (0.9398).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113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>
            <a:spLocks noGrp="1"/>
          </p:cNvSpPr>
          <p:nvPr>
            <p:ph type="title"/>
          </p:nvPr>
        </p:nvSpPr>
        <p:spPr>
          <a:xfrm>
            <a:off x="2131650" y="1588150"/>
            <a:ext cx="4880700" cy="201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+mj-cs"/>
                <a:sym typeface="Arial"/>
              </a:rPr>
              <a:t>Thanks</a:t>
            </a:r>
            <a:endParaRPr sz="6000" b="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+mj-cs"/>
              <a:sym typeface="Arial"/>
            </a:endParaRPr>
          </a:p>
        </p:txBody>
      </p:sp>
      <p:cxnSp>
        <p:nvCxnSpPr>
          <p:cNvPr id="398" name="Google Shape;398;p40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0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  <a:sym typeface="Arial"/>
              </a:rPr>
              <a:t>TABLE OF CONTENTS 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  <a:sym typeface="Arial"/>
            </a:endParaRPr>
          </a:p>
        </p:txBody>
      </p:sp>
      <p:cxnSp>
        <p:nvCxnSpPr>
          <p:cNvPr id="159" name="Google Shape;159;p29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9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6B8D13CF-0A5F-49CB-9993-30CEA28019B1}"/>
              </a:ext>
            </a:extLst>
          </p:cNvPr>
          <p:cNvSpPr txBox="1"/>
          <p:nvPr/>
        </p:nvSpPr>
        <p:spPr>
          <a:xfrm>
            <a:off x="616688" y="1122878"/>
            <a:ext cx="52843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PREPROCESSING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TOPIC MODELING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MODELS</a:t>
            </a:r>
          </a:p>
          <a:p>
            <a:pPr marL="342900" indent="-342900">
              <a:buFont typeface="+mj-lt"/>
              <a:buAutoNum type="arabicPeriod"/>
            </a:pPr>
            <a:r>
              <a:rPr lang="ar-SA" sz="1600" dirty="0">
                <a:latin typeface="+mn-l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376768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Introduction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021363"/>
            <a:ext cx="6516581" cy="31007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Client reviews are a crucial part of improving hotels and customers experience and travel plan.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Customers reviews plays an important part for hotel improvement and in order to improve their services. 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purpose is to build a NLP model that predicts whether the review is positive or negative.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The goal of this project is to help hotels acknowledge the majority of reviews and determine their customers feedback to improve hotel services and customers experience.</a:t>
            </a: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651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Tools</a:t>
            </a:r>
            <a:endParaRPr b="0"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WordCloud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NLTK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Pickle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Jupyter Notebook</a:t>
            </a:r>
            <a:endParaRPr dirty="0"/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</a:t>
            </a:r>
            <a:endParaRPr dirty="0"/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Sklearn</a:t>
            </a:r>
            <a:endParaRPr dirty="0"/>
          </a:p>
        </p:txBody>
      </p:sp>
      <p:sp>
        <p:nvSpPr>
          <p:cNvPr id="322" name="Google Shape;322;p37"/>
          <p:cNvSpPr/>
          <p:nvPr/>
        </p:nvSpPr>
        <p:spPr>
          <a:xfrm>
            <a:off x="7047131" y="3073694"/>
            <a:ext cx="542118" cy="496874"/>
          </a:xfrm>
          <a:custGeom>
            <a:avLst/>
            <a:gdLst/>
            <a:ahLst/>
            <a:cxnLst/>
            <a:rect l="l" t="t" r="r" b="b"/>
            <a:pathLst>
              <a:path w="9336" h="8478" extrusionOk="0">
                <a:moveTo>
                  <a:pt x="3953" y="548"/>
                </a:moveTo>
                <a:cubicBezTo>
                  <a:pt x="4096" y="548"/>
                  <a:pt x="4239" y="667"/>
                  <a:pt x="4239" y="810"/>
                </a:cubicBezTo>
                <a:lnTo>
                  <a:pt x="4239" y="1905"/>
                </a:lnTo>
                <a:lnTo>
                  <a:pt x="3668" y="1905"/>
                </a:lnTo>
                <a:lnTo>
                  <a:pt x="3668" y="810"/>
                </a:lnTo>
                <a:lnTo>
                  <a:pt x="3692" y="810"/>
                </a:lnTo>
                <a:cubicBezTo>
                  <a:pt x="3692" y="667"/>
                  <a:pt x="3811" y="548"/>
                  <a:pt x="3953" y="548"/>
                </a:cubicBezTo>
                <a:close/>
                <a:moveTo>
                  <a:pt x="6478" y="548"/>
                </a:moveTo>
                <a:cubicBezTo>
                  <a:pt x="6621" y="548"/>
                  <a:pt x="6740" y="667"/>
                  <a:pt x="6740" y="810"/>
                </a:cubicBezTo>
                <a:lnTo>
                  <a:pt x="6740" y="1905"/>
                </a:lnTo>
                <a:lnTo>
                  <a:pt x="6192" y="1905"/>
                </a:lnTo>
                <a:lnTo>
                  <a:pt x="6192" y="810"/>
                </a:lnTo>
                <a:cubicBezTo>
                  <a:pt x="6192" y="667"/>
                  <a:pt x="6311" y="548"/>
                  <a:pt x="6478" y="548"/>
                </a:cubicBezTo>
                <a:close/>
                <a:moveTo>
                  <a:pt x="5644" y="2453"/>
                </a:moveTo>
                <a:lnTo>
                  <a:pt x="5644" y="3001"/>
                </a:lnTo>
                <a:lnTo>
                  <a:pt x="3668" y="3001"/>
                </a:lnTo>
                <a:lnTo>
                  <a:pt x="3668" y="2453"/>
                </a:lnTo>
                <a:close/>
                <a:moveTo>
                  <a:pt x="5644" y="3548"/>
                </a:moveTo>
                <a:lnTo>
                  <a:pt x="5644" y="4096"/>
                </a:lnTo>
                <a:lnTo>
                  <a:pt x="3668" y="4096"/>
                </a:lnTo>
                <a:lnTo>
                  <a:pt x="3668" y="3548"/>
                </a:lnTo>
                <a:close/>
                <a:moveTo>
                  <a:pt x="3144" y="2453"/>
                </a:moveTo>
                <a:lnTo>
                  <a:pt x="3144" y="5215"/>
                </a:lnTo>
                <a:cubicBezTo>
                  <a:pt x="3025" y="5192"/>
                  <a:pt x="2906" y="5192"/>
                  <a:pt x="2787" y="5192"/>
                </a:cubicBezTo>
                <a:cubicBezTo>
                  <a:pt x="2382" y="5192"/>
                  <a:pt x="2167" y="5311"/>
                  <a:pt x="2001" y="5406"/>
                </a:cubicBezTo>
                <a:cubicBezTo>
                  <a:pt x="1858" y="5477"/>
                  <a:pt x="1763" y="5549"/>
                  <a:pt x="1524" y="5549"/>
                </a:cubicBezTo>
                <a:cubicBezTo>
                  <a:pt x="1286" y="5549"/>
                  <a:pt x="1167" y="5501"/>
                  <a:pt x="1024" y="5406"/>
                </a:cubicBezTo>
                <a:cubicBezTo>
                  <a:pt x="905" y="5334"/>
                  <a:pt x="762" y="5239"/>
                  <a:pt x="548" y="5215"/>
                </a:cubicBezTo>
                <a:lnTo>
                  <a:pt x="548" y="2453"/>
                </a:lnTo>
                <a:close/>
                <a:moveTo>
                  <a:pt x="5644" y="4644"/>
                </a:moveTo>
                <a:lnTo>
                  <a:pt x="5644" y="5239"/>
                </a:lnTo>
                <a:cubicBezTo>
                  <a:pt x="5549" y="5215"/>
                  <a:pt x="5430" y="5192"/>
                  <a:pt x="5287" y="5192"/>
                </a:cubicBezTo>
                <a:cubicBezTo>
                  <a:pt x="4906" y="5192"/>
                  <a:pt x="4692" y="5311"/>
                  <a:pt x="4525" y="5406"/>
                </a:cubicBezTo>
                <a:cubicBezTo>
                  <a:pt x="4382" y="5501"/>
                  <a:pt x="4263" y="5549"/>
                  <a:pt x="4025" y="5549"/>
                </a:cubicBezTo>
                <a:cubicBezTo>
                  <a:pt x="3882" y="5549"/>
                  <a:pt x="3763" y="5525"/>
                  <a:pt x="3668" y="5477"/>
                </a:cubicBezTo>
                <a:lnTo>
                  <a:pt x="3668" y="4644"/>
                </a:lnTo>
                <a:close/>
                <a:moveTo>
                  <a:pt x="8788" y="2453"/>
                </a:moveTo>
                <a:lnTo>
                  <a:pt x="8788" y="5525"/>
                </a:lnTo>
                <a:cubicBezTo>
                  <a:pt x="8716" y="5501"/>
                  <a:pt x="8645" y="5454"/>
                  <a:pt x="8574" y="5406"/>
                </a:cubicBezTo>
                <a:cubicBezTo>
                  <a:pt x="8407" y="5311"/>
                  <a:pt x="8192" y="5192"/>
                  <a:pt x="7811" y="5192"/>
                </a:cubicBezTo>
                <a:cubicBezTo>
                  <a:pt x="7430" y="5192"/>
                  <a:pt x="7216" y="5311"/>
                  <a:pt x="7049" y="5406"/>
                </a:cubicBezTo>
                <a:cubicBezTo>
                  <a:pt x="6883" y="5501"/>
                  <a:pt x="6787" y="5549"/>
                  <a:pt x="6549" y="5549"/>
                </a:cubicBezTo>
                <a:cubicBezTo>
                  <a:pt x="6383" y="5549"/>
                  <a:pt x="6287" y="5525"/>
                  <a:pt x="6192" y="5477"/>
                </a:cubicBezTo>
                <a:lnTo>
                  <a:pt x="6192" y="2453"/>
                </a:lnTo>
                <a:close/>
                <a:moveTo>
                  <a:pt x="7811" y="5739"/>
                </a:moveTo>
                <a:cubicBezTo>
                  <a:pt x="8050" y="5739"/>
                  <a:pt x="8145" y="5787"/>
                  <a:pt x="8288" y="5882"/>
                </a:cubicBezTo>
                <a:cubicBezTo>
                  <a:pt x="8431" y="5954"/>
                  <a:pt x="8574" y="6049"/>
                  <a:pt x="8788" y="6073"/>
                </a:cubicBezTo>
                <a:lnTo>
                  <a:pt x="8788" y="6787"/>
                </a:lnTo>
                <a:cubicBezTo>
                  <a:pt x="8716" y="6763"/>
                  <a:pt x="8645" y="6740"/>
                  <a:pt x="8574" y="6692"/>
                </a:cubicBezTo>
                <a:cubicBezTo>
                  <a:pt x="8407" y="6597"/>
                  <a:pt x="8192" y="6478"/>
                  <a:pt x="7811" y="6478"/>
                </a:cubicBezTo>
                <a:cubicBezTo>
                  <a:pt x="7430" y="6478"/>
                  <a:pt x="7216" y="6597"/>
                  <a:pt x="7049" y="6692"/>
                </a:cubicBezTo>
                <a:cubicBezTo>
                  <a:pt x="6883" y="6763"/>
                  <a:pt x="6787" y="6835"/>
                  <a:pt x="6549" y="6835"/>
                </a:cubicBezTo>
                <a:cubicBezTo>
                  <a:pt x="6311" y="6835"/>
                  <a:pt x="6192" y="6763"/>
                  <a:pt x="6049" y="6692"/>
                </a:cubicBezTo>
                <a:cubicBezTo>
                  <a:pt x="5882" y="6597"/>
                  <a:pt x="5668" y="6478"/>
                  <a:pt x="5287" y="6478"/>
                </a:cubicBezTo>
                <a:cubicBezTo>
                  <a:pt x="4906" y="6478"/>
                  <a:pt x="4692" y="6597"/>
                  <a:pt x="4525" y="6692"/>
                </a:cubicBezTo>
                <a:cubicBezTo>
                  <a:pt x="4382" y="6763"/>
                  <a:pt x="4287" y="6835"/>
                  <a:pt x="4025" y="6835"/>
                </a:cubicBezTo>
                <a:cubicBezTo>
                  <a:pt x="3787" y="6835"/>
                  <a:pt x="3692" y="6763"/>
                  <a:pt x="3549" y="6692"/>
                </a:cubicBezTo>
                <a:cubicBezTo>
                  <a:pt x="3382" y="6597"/>
                  <a:pt x="3168" y="6478"/>
                  <a:pt x="2787" y="6478"/>
                </a:cubicBezTo>
                <a:cubicBezTo>
                  <a:pt x="2382" y="6478"/>
                  <a:pt x="2191" y="6597"/>
                  <a:pt x="2025" y="6692"/>
                </a:cubicBezTo>
                <a:cubicBezTo>
                  <a:pt x="1858" y="6763"/>
                  <a:pt x="1763" y="6835"/>
                  <a:pt x="1524" y="6835"/>
                </a:cubicBezTo>
                <a:cubicBezTo>
                  <a:pt x="1286" y="6835"/>
                  <a:pt x="1167" y="6763"/>
                  <a:pt x="1024" y="6692"/>
                </a:cubicBezTo>
                <a:cubicBezTo>
                  <a:pt x="905" y="6620"/>
                  <a:pt x="762" y="6525"/>
                  <a:pt x="548" y="6478"/>
                </a:cubicBezTo>
                <a:lnTo>
                  <a:pt x="548" y="5787"/>
                </a:lnTo>
                <a:cubicBezTo>
                  <a:pt x="619" y="5811"/>
                  <a:pt x="691" y="5835"/>
                  <a:pt x="762" y="5882"/>
                </a:cubicBezTo>
                <a:cubicBezTo>
                  <a:pt x="929" y="5977"/>
                  <a:pt x="1143" y="6097"/>
                  <a:pt x="1524" y="6097"/>
                </a:cubicBezTo>
                <a:cubicBezTo>
                  <a:pt x="1905" y="6097"/>
                  <a:pt x="2120" y="5977"/>
                  <a:pt x="2286" y="5882"/>
                </a:cubicBezTo>
                <a:cubicBezTo>
                  <a:pt x="2429" y="5811"/>
                  <a:pt x="2548" y="5739"/>
                  <a:pt x="2787" y="5739"/>
                </a:cubicBezTo>
                <a:cubicBezTo>
                  <a:pt x="3025" y="5739"/>
                  <a:pt x="3120" y="5787"/>
                  <a:pt x="3263" y="5882"/>
                </a:cubicBezTo>
                <a:cubicBezTo>
                  <a:pt x="3430" y="5977"/>
                  <a:pt x="3644" y="6097"/>
                  <a:pt x="4025" y="6097"/>
                </a:cubicBezTo>
                <a:cubicBezTo>
                  <a:pt x="4430" y="6097"/>
                  <a:pt x="4644" y="5977"/>
                  <a:pt x="4811" y="5882"/>
                </a:cubicBezTo>
                <a:cubicBezTo>
                  <a:pt x="4954" y="5811"/>
                  <a:pt x="5049" y="5739"/>
                  <a:pt x="5287" y="5739"/>
                </a:cubicBezTo>
                <a:cubicBezTo>
                  <a:pt x="5525" y="5739"/>
                  <a:pt x="5644" y="5787"/>
                  <a:pt x="5787" y="5882"/>
                </a:cubicBezTo>
                <a:cubicBezTo>
                  <a:pt x="5954" y="5977"/>
                  <a:pt x="6168" y="6097"/>
                  <a:pt x="6549" y="6097"/>
                </a:cubicBezTo>
                <a:cubicBezTo>
                  <a:pt x="6930" y="6097"/>
                  <a:pt x="7145" y="5977"/>
                  <a:pt x="7311" y="5882"/>
                </a:cubicBezTo>
                <a:cubicBezTo>
                  <a:pt x="7454" y="5811"/>
                  <a:pt x="7573" y="5739"/>
                  <a:pt x="7811" y="5739"/>
                </a:cubicBezTo>
                <a:close/>
                <a:moveTo>
                  <a:pt x="7811" y="7025"/>
                </a:moveTo>
                <a:cubicBezTo>
                  <a:pt x="8050" y="7025"/>
                  <a:pt x="8145" y="7073"/>
                  <a:pt x="8288" y="7168"/>
                </a:cubicBezTo>
                <a:cubicBezTo>
                  <a:pt x="8407" y="7240"/>
                  <a:pt x="8574" y="7311"/>
                  <a:pt x="8788" y="7359"/>
                </a:cubicBezTo>
                <a:lnTo>
                  <a:pt x="8788" y="7930"/>
                </a:lnTo>
                <a:lnTo>
                  <a:pt x="548" y="7930"/>
                </a:lnTo>
                <a:lnTo>
                  <a:pt x="548" y="7049"/>
                </a:lnTo>
                <a:cubicBezTo>
                  <a:pt x="619" y="7073"/>
                  <a:pt x="691" y="7121"/>
                  <a:pt x="762" y="7168"/>
                </a:cubicBezTo>
                <a:cubicBezTo>
                  <a:pt x="929" y="7263"/>
                  <a:pt x="1143" y="7382"/>
                  <a:pt x="1524" y="7382"/>
                </a:cubicBezTo>
                <a:cubicBezTo>
                  <a:pt x="1905" y="7382"/>
                  <a:pt x="2120" y="7263"/>
                  <a:pt x="2286" y="7168"/>
                </a:cubicBezTo>
                <a:cubicBezTo>
                  <a:pt x="2429" y="7073"/>
                  <a:pt x="2525" y="7025"/>
                  <a:pt x="2787" y="7025"/>
                </a:cubicBezTo>
                <a:cubicBezTo>
                  <a:pt x="3025" y="7025"/>
                  <a:pt x="3120" y="7073"/>
                  <a:pt x="3263" y="7168"/>
                </a:cubicBezTo>
                <a:cubicBezTo>
                  <a:pt x="3430" y="7263"/>
                  <a:pt x="3644" y="7382"/>
                  <a:pt x="4025" y="7382"/>
                </a:cubicBezTo>
                <a:cubicBezTo>
                  <a:pt x="4430" y="7382"/>
                  <a:pt x="4620" y="7263"/>
                  <a:pt x="4787" y="7168"/>
                </a:cubicBezTo>
                <a:cubicBezTo>
                  <a:pt x="4954" y="7073"/>
                  <a:pt x="5049" y="7025"/>
                  <a:pt x="5287" y="7025"/>
                </a:cubicBezTo>
                <a:cubicBezTo>
                  <a:pt x="5525" y="7025"/>
                  <a:pt x="5644" y="7073"/>
                  <a:pt x="5787" y="7168"/>
                </a:cubicBezTo>
                <a:cubicBezTo>
                  <a:pt x="5954" y="7263"/>
                  <a:pt x="6168" y="7382"/>
                  <a:pt x="6549" y="7382"/>
                </a:cubicBezTo>
                <a:cubicBezTo>
                  <a:pt x="6930" y="7382"/>
                  <a:pt x="7145" y="7263"/>
                  <a:pt x="7311" y="7168"/>
                </a:cubicBezTo>
                <a:cubicBezTo>
                  <a:pt x="7454" y="7073"/>
                  <a:pt x="7549" y="7025"/>
                  <a:pt x="7811" y="7025"/>
                </a:cubicBezTo>
                <a:close/>
                <a:moveTo>
                  <a:pt x="3953" y="0"/>
                </a:moveTo>
                <a:cubicBezTo>
                  <a:pt x="3501" y="0"/>
                  <a:pt x="3144" y="357"/>
                  <a:pt x="3144" y="810"/>
                </a:cubicBezTo>
                <a:lnTo>
                  <a:pt x="3144" y="1905"/>
                </a:lnTo>
                <a:lnTo>
                  <a:pt x="0" y="1905"/>
                </a:lnTo>
                <a:lnTo>
                  <a:pt x="0" y="8478"/>
                </a:lnTo>
                <a:lnTo>
                  <a:pt x="9336" y="8478"/>
                </a:lnTo>
                <a:lnTo>
                  <a:pt x="9336" y="1905"/>
                </a:lnTo>
                <a:lnTo>
                  <a:pt x="7288" y="1905"/>
                </a:lnTo>
                <a:lnTo>
                  <a:pt x="7288" y="810"/>
                </a:lnTo>
                <a:cubicBezTo>
                  <a:pt x="7288" y="357"/>
                  <a:pt x="6930" y="0"/>
                  <a:pt x="6478" y="0"/>
                </a:cubicBezTo>
                <a:cubicBezTo>
                  <a:pt x="6025" y="0"/>
                  <a:pt x="5644" y="357"/>
                  <a:pt x="5644" y="810"/>
                </a:cubicBezTo>
                <a:lnTo>
                  <a:pt x="5644" y="1905"/>
                </a:lnTo>
                <a:lnTo>
                  <a:pt x="4787" y="1905"/>
                </a:lnTo>
                <a:lnTo>
                  <a:pt x="4787" y="810"/>
                </a:lnTo>
                <a:cubicBezTo>
                  <a:pt x="4787" y="357"/>
                  <a:pt x="4406" y="0"/>
                  <a:pt x="3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7"/>
          <p:cNvGrpSpPr/>
          <p:nvPr/>
        </p:nvGrpSpPr>
        <p:grpSpPr>
          <a:xfrm>
            <a:off x="7047141" y="1182517"/>
            <a:ext cx="542084" cy="496828"/>
            <a:chOff x="4087107" y="2101563"/>
            <a:chExt cx="316047" cy="287001"/>
          </a:xfrm>
        </p:grpSpPr>
        <p:sp>
          <p:nvSpPr>
            <p:cNvPr id="324" name="Google Shape;324;p37"/>
            <p:cNvSpPr/>
            <p:nvPr/>
          </p:nvSpPr>
          <p:spPr>
            <a:xfrm>
              <a:off x="4141102" y="2261990"/>
              <a:ext cx="58903" cy="88694"/>
            </a:xfrm>
            <a:custGeom>
              <a:avLst/>
              <a:gdLst/>
              <a:ahLst/>
              <a:cxnLst/>
              <a:rect l="l" t="t" r="r" b="b"/>
              <a:pathLst>
                <a:path w="1740" h="2620" extrusionOk="0">
                  <a:moveTo>
                    <a:pt x="858" y="548"/>
                  </a:moveTo>
                  <a:cubicBezTo>
                    <a:pt x="1048" y="548"/>
                    <a:pt x="1191" y="691"/>
                    <a:pt x="1191" y="857"/>
                  </a:cubicBezTo>
                  <a:cubicBezTo>
                    <a:pt x="1191" y="1024"/>
                    <a:pt x="1048" y="1167"/>
                    <a:pt x="858" y="1167"/>
                  </a:cubicBezTo>
                  <a:lnTo>
                    <a:pt x="572" y="1167"/>
                  </a:lnTo>
                  <a:lnTo>
                    <a:pt x="572" y="548"/>
                  </a:lnTo>
                  <a:close/>
                  <a:moveTo>
                    <a:pt x="1" y="0"/>
                  </a:moveTo>
                  <a:lnTo>
                    <a:pt x="1" y="2620"/>
                  </a:lnTo>
                  <a:lnTo>
                    <a:pt x="548" y="2620"/>
                  </a:lnTo>
                  <a:lnTo>
                    <a:pt x="548" y="1715"/>
                  </a:lnTo>
                  <a:lnTo>
                    <a:pt x="858" y="1715"/>
                  </a:lnTo>
                  <a:cubicBezTo>
                    <a:pt x="1334" y="1715"/>
                    <a:pt x="1739" y="1334"/>
                    <a:pt x="1739" y="857"/>
                  </a:cubicBezTo>
                  <a:cubicBezTo>
                    <a:pt x="1739" y="381"/>
                    <a:pt x="1334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273330" y="2274076"/>
              <a:ext cx="93534" cy="65335"/>
            </a:xfrm>
            <a:custGeom>
              <a:avLst/>
              <a:gdLst/>
              <a:ahLst/>
              <a:cxnLst/>
              <a:rect l="l" t="t" r="r" b="b"/>
              <a:pathLst>
                <a:path w="2763" h="1930" extrusionOk="0">
                  <a:moveTo>
                    <a:pt x="1786" y="0"/>
                  </a:moveTo>
                  <a:lnTo>
                    <a:pt x="1405" y="381"/>
                  </a:lnTo>
                  <a:lnTo>
                    <a:pt x="1715" y="691"/>
                  </a:lnTo>
                  <a:lnTo>
                    <a:pt x="0" y="691"/>
                  </a:lnTo>
                  <a:lnTo>
                    <a:pt x="0" y="1239"/>
                  </a:lnTo>
                  <a:lnTo>
                    <a:pt x="1715" y="1239"/>
                  </a:lnTo>
                  <a:lnTo>
                    <a:pt x="1405" y="1548"/>
                  </a:lnTo>
                  <a:lnTo>
                    <a:pt x="1786" y="1929"/>
                  </a:lnTo>
                  <a:lnTo>
                    <a:pt x="2763" y="953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087107" y="2101563"/>
              <a:ext cx="316047" cy="287001"/>
            </a:xfrm>
            <a:custGeom>
              <a:avLst/>
              <a:gdLst/>
              <a:ahLst/>
              <a:cxnLst/>
              <a:rect l="l" t="t" r="r" b="b"/>
              <a:pathLst>
                <a:path w="9336" h="8478" extrusionOk="0">
                  <a:moveTo>
                    <a:pt x="8788" y="548"/>
                  </a:moveTo>
                  <a:lnTo>
                    <a:pt x="8788" y="1643"/>
                  </a:lnTo>
                  <a:lnTo>
                    <a:pt x="548" y="1643"/>
                  </a:lnTo>
                  <a:lnTo>
                    <a:pt x="548" y="548"/>
                  </a:lnTo>
                  <a:close/>
                  <a:moveTo>
                    <a:pt x="2739" y="2191"/>
                  </a:moveTo>
                  <a:lnTo>
                    <a:pt x="2739" y="3644"/>
                  </a:lnTo>
                  <a:lnTo>
                    <a:pt x="2191" y="3644"/>
                  </a:lnTo>
                  <a:lnTo>
                    <a:pt x="2191" y="2191"/>
                  </a:lnTo>
                  <a:close/>
                  <a:moveTo>
                    <a:pt x="6049" y="2191"/>
                  </a:moveTo>
                  <a:lnTo>
                    <a:pt x="6049" y="3644"/>
                  </a:lnTo>
                  <a:lnTo>
                    <a:pt x="3286" y="3644"/>
                  </a:lnTo>
                  <a:lnTo>
                    <a:pt x="3286" y="2191"/>
                  </a:lnTo>
                  <a:close/>
                  <a:moveTo>
                    <a:pt x="7144" y="2191"/>
                  </a:moveTo>
                  <a:lnTo>
                    <a:pt x="7144" y="3644"/>
                  </a:lnTo>
                  <a:lnTo>
                    <a:pt x="6597" y="3644"/>
                  </a:lnTo>
                  <a:lnTo>
                    <a:pt x="6597" y="2191"/>
                  </a:lnTo>
                  <a:close/>
                  <a:moveTo>
                    <a:pt x="4406" y="4191"/>
                  </a:moveTo>
                  <a:lnTo>
                    <a:pt x="4406" y="7930"/>
                  </a:lnTo>
                  <a:lnTo>
                    <a:pt x="548" y="7930"/>
                  </a:lnTo>
                  <a:lnTo>
                    <a:pt x="548" y="4191"/>
                  </a:lnTo>
                  <a:close/>
                  <a:moveTo>
                    <a:pt x="8788" y="4191"/>
                  </a:moveTo>
                  <a:lnTo>
                    <a:pt x="8788" y="7930"/>
                  </a:lnTo>
                  <a:lnTo>
                    <a:pt x="4954" y="7930"/>
                  </a:lnTo>
                  <a:lnTo>
                    <a:pt x="4954" y="4191"/>
                  </a:lnTo>
                  <a:close/>
                  <a:moveTo>
                    <a:pt x="0" y="0"/>
                  </a:moveTo>
                  <a:lnTo>
                    <a:pt x="0" y="2191"/>
                  </a:lnTo>
                  <a:lnTo>
                    <a:pt x="1643" y="2191"/>
                  </a:lnTo>
                  <a:lnTo>
                    <a:pt x="1643" y="3644"/>
                  </a:lnTo>
                  <a:lnTo>
                    <a:pt x="0" y="3644"/>
                  </a:lnTo>
                  <a:lnTo>
                    <a:pt x="0" y="8478"/>
                  </a:lnTo>
                  <a:lnTo>
                    <a:pt x="9335" y="8478"/>
                  </a:lnTo>
                  <a:lnTo>
                    <a:pt x="9335" y="3644"/>
                  </a:lnTo>
                  <a:lnTo>
                    <a:pt x="7692" y="3644"/>
                  </a:lnTo>
                  <a:lnTo>
                    <a:pt x="7692" y="2191"/>
                  </a:lnTo>
                  <a:lnTo>
                    <a:pt x="9335" y="2191"/>
                  </a:lnTo>
                  <a:lnTo>
                    <a:pt x="9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1" name="Google Shape;341;p37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7"/>
          <p:cNvCxnSpPr>
            <a:cxnSpLocks/>
          </p:cNvCxnSpPr>
          <p:nvPr/>
        </p:nvCxnSpPr>
        <p:spPr>
          <a:xfrm>
            <a:off x="769133" y="4581357"/>
            <a:ext cx="71922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82D6180-2C96-45DB-913B-4F047C8B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85" y="1073025"/>
            <a:ext cx="733425" cy="8495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D2B96D9-9567-471D-A133-A3D22CC8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05" y="1056365"/>
            <a:ext cx="637185" cy="849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B69567-5DE8-41D6-85AE-9FD30F50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77" y="893119"/>
            <a:ext cx="1088811" cy="1029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6DDA87-526E-4010-9302-C917D58DE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383" y="2743118"/>
            <a:ext cx="925598" cy="1011409"/>
          </a:xfrm>
          <a:prstGeom prst="rect">
            <a:avLst/>
          </a:prstGeom>
        </p:spPr>
      </p:pic>
      <p:pic>
        <p:nvPicPr>
          <p:cNvPr id="1026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F93C87C5-8FA0-4EAF-B23A-E40C2260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004" y="2716313"/>
            <a:ext cx="1257985" cy="11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online word cloud generator and tag cloud creator - WordClouds.com">
            <a:extLst>
              <a:ext uri="{FF2B5EF4-FFF2-40B4-BE49-F238E27FC236}">
                <a16:creationId xmlns:a16="http://schemas.microsoft.com/office/drawing/2014/main" id="{C234FCCC-76F3-4A43-998B-568A5CFE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0" y="2716313"/>
            <a:ext cx="1108710" cy="11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Data Preprocessing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1419325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1450975" y="1392549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·1·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4219513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4251163" y="1392549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·2·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7019688" y="1235924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7051325" y="1417597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·3·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cxnSp>
        <p:nvCxnSpPr>
          <p:cNvPr id="214" name="Google Shape;214;p32"/>
          <p:cNvCxnSpPr>
            <a:endCxn id="206" idx="2"/>
          </p:cNvCxnSpPr>
          <p:nvPr/>
        </p:nvCxnSpPr>
        <p:spPr>
          <a:xfrm>
            <a:off x="2124313" y="1588424"/>
            <a:ext cx="209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2"/>
          <p:cNvCxnSpPr>
            <a:stCxn id="206" idx="6"/>
            <a:endCxn id="210" idx="2"/>
          </p:cNvCxnSpPr>
          <p:nvPr/>
        </p:nvCxnSpPr>
        <p:spPr>
          <a:xfrm>
            <a:off x="4924513" y="1588424"/>
            <a:ext cx="209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2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72;p36">
            <a:extLst>
              <a:ext uri="{FF2B5EF4-FFF2-40B4-BE49-F238E27FC236}">
                <a16:creationId xmlns:a16="http://schemas.microsoft.com/office/drawing/2014/main" id="{320232D6-86E0-4185-8256-DF0358F0A468}"/>
              </a:ext>
            </a:extLst>
          </p:cNvPr>
          <p:cNvSpPr txBox="1">
            <a:spLocks/>
          </p:cNvSpPr>
          <p:nvPr/>
        </p:nvSpPr>
        <p:spPr>
          <a:xfrm>
            <a:off x="691661" y="2097549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EDA</a:t>
            </a:r>
          </a:p>
        </p:txBody>
      </p:sp>
      <p:sp>
        <p:nvSpPr>
          <p:cNvPr id="23" name="Google Shape;272;p36">
            <a:extLst>
              <a:ext uri="{FF2B5EF4-FFF2-40B4-BE49-F238E27FC236}">
                <a16:creationId xmlns:a16="http://schemas.microsoft.com/office/drawing/2014/main" id="{E38EB4BF-1F8D-4C0E-930B-BAB233D67BAF}"/>
              </a:ext>
            </a:extLst>
          </p:cNvPr>
          <p:cNvSpPr txBox="1">
            <a:spLocks/>
          </p:cNvSpPr>
          <p:nvPr/>
        </p:nvSpPr>
        <p:spPr>
          <a:xfrm>
            <a:off x="3515945" y="2091486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Feature Engineering</a:t>
            </a:r>
          </a:p>
        </p:txBody>
      </p:sp>
      <p:sp>
        <p:nvSpPr>
          <p:cNvPr id="24" name="Google Shape;272;p36">
            <a:extLst>
              <a:ext uri="{FF2B5EF4-FFF2-40B4-BE49-F238E27FC236}">
                <a16:creationId xmlns:a16="http://schemas.microsoft.com/office/drawing/2014/main" id="{C7E7B007-AC8D-4656-995E-98FF7DAE5DAF}"/>
              </a:ext>
            </a:extLst>
          </p:cNvPr>
          <p:cNvSpPr txBox="1">
            <a:spLocks/>
          </p:cNvSpPr>
          <p:nvPr/>
        </p:nvSpPr>
        <p:spPr>
          <a:xfrm>
            <a:off x="6340230" y="2303494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Tokenization</a:t>
            </a:r>
          </a:p>
          <a:p>
            <a:pPr marL="0" indent="0"/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0" indent="0"/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</a:rPr>
              <a:t>NLTK (Whitespace)</a:t>
            </a:r>
          </a:p>
        </p:txBody>
      </p:sp>
      <p:sp>
        <p:nvSpPr>
          <p:cNvPr id="25" name="Google Shape;202;p32">
            <a:extLst>
              <a:ext uri="{FF2B5EF4-FFF2-40B4-BE49-F238E27FC236}">
                <a16:creationId xmlns:a16="http://schemas.microsoft.com/office/drawing/2014/main" id="{FA82C336-8D53-42FD-921E-61EB37B13E69}"/>
              </a:ext>
            </a:extLst>
          </p:cNvPr>
          <p:cNvSpPr/>
          <p:nvPr/>
        </p:nvSpPr>
        <p:spPr>
          <a:xfrm>
            <a:off x="4188072" y="3039403"/>
            <a:ext cx="705000" cy="70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3;p32">
            <a:extLst>
              <a:ext uri="{FF2B5EF4-FFF2-40B4-BE49-F238E27FC236}">
                <a16:creationId xmlns:a16="http://schemas.microsoft.com/office/drawing/2014/main" id="{5182D42A-2464-48D0-AB5E-8F2F587FF3E4}"/>
              </a:ext>
            </a:extLst>
          </p:cNvPr>
          <p:cNvSpPr txBox="1"/>
          <p:nvPr/>
        </p:nvSpPr>
        <p:spPr>
          <a:xfrm>
            <a:off x="4219513" y="3212513"/>
            <a:ext cx="6417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bhaya Libre"/>
              </a:rPr>
              <a:t>·4·</a:t>
            </a:r>
            <a:endParaRPr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bhaya Libre"/>
            </a:endParaRPr>
          </a:p>
        </p:txBody>
      </p:sp>
      <p:sp>
        <p:nvSpPr>
          <p:cNvPr id="34" name="Google Shape;272;p36">
            <a:extLst>
              <a:ext uri="{FF2B5EF4-FFF2-40B4-BE49-F238E27FC236}">
                <a16:creationId xmlns:a16="http://schemas.microsoft.com/office/drawing/2014/main" id="{9B9E0605-7E2F-4AA2-9727-943D99377C51}"/>
              </a:ext>
            </a:extLst>
          </p:cNvPr>
          <p:cNvSpPr txBox="1">
            <a:spLocks/>
          </p:cNvSpPr>
          <p:nvPr/>
        </p:nvSpPr>
        <p:spPr>
          <a:xfrm>
            <a:off x="3484308" y="3851297"/>
            <a:ext cx="2112109" cy="66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indent="0"/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Lemmatization</a:t>
            </a:r>
          </a:p>
          <a:p>
            <a:pPr marL="0" indent="0"/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0" indent="0"/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</a:rPr>
              <a:t>NLTK (WordNet)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1999332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DATASET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1"/>
          </p:nvPr>
        </p:nvSpPr>
        <p:spPr>
          <a:xfrm>
            <a:off x="713275" y="1437741"/>
            <a:ext cx="3849001" cy="91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Scraped data from Booking.com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More than 500k hotel reviews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50000 Sample using pickle</a:t>
            </a:r>
          </a:p>
          <a:p>
            <a:pPr marL="285750" lvl="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2669376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Nanum Gothic"/>
              </a:rPr>
              <a:t>WordCloud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Nanum Gothic"/>
            </a:endParaRPr>
          </a:p>
        </p:txBody>
      </p:sp>
      <p:cxnSp>
        <p:nvCxnSpPr>
          <p:cNvPr id="279" name="Google Shape;279;p3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6"/>
          <p:cNvCxnSpPr>
            <a:cxnSpLocks/>
          </p:cNvCxnSpPr>
          <p:nvPr/>
        </p:nvCxnSpPr>
        <p:spPr>
          <a:xfrm>
            <a:off x="1367505" y="5023106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1CB8336-5D48-4C1B-9632-BF9CA54B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1499629"/>
            <a:ext cx="3959354" cy="3458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79DD5-3ABF-4636-BC4D-F2F5767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55" y="1499628"/>
            <a:ext cx="4041648" cy="3458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66912-F4FE-43A3-9C25-72046985ED71}"/>
              </a:ext>
            </a:extLst>
          </p:cNvPr>
          <p:cNvSpPr txBox="1"/>
          <p:nvPr/>
        </p:nvSpPr>
        <p:spPr>
          <a:xfrm>
            <a:off x="894556" y="988339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Positive Reviews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E4D06-5E3F-41B3-BE2C-2F8A50B965AD}"/>
              </a:ext>
            </a:extLst>
          </p:cNvPr>
          <p:cNvSpPr txBox="1"/>
          <p:nvPr/>
        </p:nvSpPr>
        <p:spPr>
          <a:xfrm>
            <a:off x="5455264" y="976408"/>
            <a:ext cx="3152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</a:rPr>
              <a:t>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169298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1266" y="1568304"/>
            <a:ext cx="2115894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Topic modeling 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cs"/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135210" y="257175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Staff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2337513" y="257175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4752853" y="2593160"/>
            <a:ext cx="2115894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2328512" y="1475689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4594759" y="1485254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2399819" y="1600725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4642607" y="1591799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3</a:t>
            </a:r>
          </a:p>
        </p:txBody>
      </p:sp>
      <p:sp>
        <p:nvSpPr>
          <p:cNvPr id="17" name="Google Shape;543;p44">
            <a:extLst>
              <a:ext uri="{FF2B5EF4-FFF2-40B4-BE49-F238E27FC236}">
                <a16:creationId xmlns:a16="http://schemas.microsoft.com/office/drawing/2014/main" id="{3CF2E3AB-9BC1-4CF2-A924-BB7B6A278CA7}"/>
              </a:ext>
            </a:extLst>
          </p:cNvPr>
          <p:cNvSpPr txBox="1">
            <a:spLocks/>
          </p:cNvSpPr>
          <p:nvPr/>
        </p:nvSpPr>
        <p:spPr>
          <a:xfrm>
            <a:off x="790607" y="102061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NMF (Positive)</a:t>
            </a:r>
          </a:p>
        </p:txBody>
      </p:sp>
      <p:cxnSp>
        <p:nvCxnSpPr>
          <p:cNvPr id="18" name="Google Shape;552;p44">
            <a:extLst>
              <a:ext uri="{FF2B5EF4-FFF2-40B4-BE49-F238E27FC236}">
                <a16:creationId xmlns:a16="http://schemas.microsoft.com/office/drawing/2014/main" id="{AA54783A-4E3C-44D1-BA09-0393DD187FEB}"/>
              </a:ext>
            </a:extLst>
          </p:cNvPr>
          <p:cNvCxnSpPr/>
          <p:nvPr/>
        </p:nvCxnSpPr>
        <p:spPr>
          <a:xfrm>
            <a:off x="6868747" y="1485254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546;p44">
            <a:extLst>
              <a:ext uri="{FF2B5EF4-FFF2-40B4-BE49-F238E27FC236}">
                <a16:creationId xmlns:a16="http://schemas.microsoft.com/office/drawing/2014/main" id="{5FA090F6-E71A-4F68-B937-86BFD2E95291}"/>
              </a:ext>
            </a:extLst>
          </p:cNvPr>
          <p:cNvSpPr txBox="1">
            <a:spLocks/>
          </p:cNvSpPr>
          <p:nvPr/>
        </p:nvSpPr>
        <p:spPr>
          <a:xfrm>
            <a:off x="6990932" y="2659882"/>
            <a:ext cx="2153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Transportation</a:t>
            </a:r>
          </a:p>
        </p:txBody>
      </p:sp>
      <p:sp>
        <p:nvSpPr>
          <p:cNvPr id="21" name="Google Shape;537;p44">
            <a:extLst>
              <a:ext uri="{FF2B5EF4-FFF2-40B4-BE49-F238E27FC236}">
                <a16:creationId xmlns:a16="http://schemas.microsoft.com/office/drawing/2014/main" id="{CCEABE6F-3339-4DA7-B26F-B0F76AE656DB}"/>
              </a:ext>
            </a:extLst>
          </p:cNvPr>
          <p:cNvSpPr txBox="1">
            <a:spLocks/>
          </p:cNvSpPr>
          <p:nvPr/>
        </p:nvSpPr>
        <p:spPr>
          <a:xfrm>
            <a:off x="6990932" y="1579315"/>
            <a:ext cx="2115894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38AA97-B388-48DE-A285-CA7B0AAB9134}"/>
              </a:ext>
            </a:extLst>
          </p:cNvPr>
          <p:cNvSpPr txBox="1"/>
          <p:nvPr/>
        </p:nvSpPr>
        <p:spPr>
          <a:xfrm>
            <a:off x="4752852" y="2996794"/>
            <a:ext cx="1989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location, excellent, perfect, central, fantastic, facility, convenient, comfort, value, station, cleanliness, nice, close, price, near, amazing, ideal, best, tube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F71DD-9628-4133-8EDE-3B3C80F81EB8}"/>
              </a:ext>
            </a:extLst>
          </p:cNvPr>
          <p:cNvSpPr txBox="1"/>
          <p:nvPr/>
        </p:nvSpPr>
        <p:spPr>
          <a:xfrm>
            <a:off x="2370427" y="2996794"/>
            <a:ext cx="2115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room, comfortable, clean, bed, nice, excellent, lovely, spacious, quiet, bathroom, modern, view, size, big, shower, station, close, large, facility, perfect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456BB-59BB-4DE1-A345-4E37D23FA8D3}"/>
              </a:ext>
            </a:extLst>
          </p:cNvPr>
          <p:cNvSpPr txBox="1"/>
          <p:nvPr/>
        </p:nvSpPr>
        <p:spPr>
          <a:xfrm>
            <a:off x="230279" y="3050360"/>
            <a:ext cx="20063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staff, friendly, helpful, excellent, lovely, reception, extremely, amazing, polite, nice, welcoming, pleasant, restaurant, fantastic, bar, attentive, perfect, professional, super, facility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E7FC34-1C87-4370-9216-CD90082F2BF1}"/>
              </a:ext>
            </a:extLst>
          </p:cNvPr>
          <p:cNvSpPr txBox="1"/>
          <p:nvPr/>
        </p:nvSpPr>
        <p:spPr>
          <a:xfrm>
            <a:off x="7012424" y="3050360"/>
            <a:ext cx="19722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positive, think, attitude, ended, relocating, helpful, nice, excellent, actually, cleanliness, reception, point, experience, doomed, </a:t>
            </a:r>
            <a:r>
              <a:rPr lang="en-US" sz="1200" dirty="0" err="1"/>
              <a:t>regina</a:t>
            </a:r>
            <a:r>
              <a:rPr lang="en-US" sz="1200" dirty="0"/>
              <a:t>, classy, porter, </a:t>
            </a:r>
            <a:r>
              <a:rPr lang="en-US" sz="1200" dirty="0" err="1"/>
              <a:t>busicuts</a:t>
            </a:r>
            <a:r>
              <a:rPr lang="en-US" sz="1200" dirty="0"/>
              <a:t>, environment, </a:t>
            </a:r>
            <a:r>
              <a:rPr lang="en-US" sz="1200" dirty="0" err="1"/>
              <a:t>brittania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956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38000" y="1487862"/>
            <a:ext cx="2193600" cy="10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1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subTitle" idx="1"/>
          </p:nvPr>
        </p:nvSpPr>
        <p:spPr>
          <a:xfrm>
            <a:off x="422329" y="2979065"/>
            <a:ext cx="2509271" cy="13880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bhaya Libre"/>
              </a:rPr>
              <a:t>room, staff, location, helpful, clean, nice, comfortable, excellent, bed, lovely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bhaya Libre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3"/>
          </p:nvPr>
        </p:nvSpPr>
        <p:spPr>
          <a:xfrm>
            <a:off x="3475200" y="3085433"/>
            <a:ext cx="2193600" cy="12050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room, bed, comfortable, clean, nice, bathroom, spacious, view, big, small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ubTitle" idx="5"/>
          </p:nvPr>
        </p:nvSpPr>
        <p:spPr>
          <a:xfrm>
            <a:off x="6230400" y="3028949"/>
            <a:ext cx="2193600" cy="12836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location, room, station, perfect, close, central, walk, excellent, near, tube</a:t>
            </a:r>
            <a:endParaRPr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modeling</a:t>
            </a:r>
            <a:endParaRPr sz="4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Staff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Room</a:t>
            </a:r>
            <a:endParaRPr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SzPts val="3000"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Location</a:t>
            </a:r>
            <a:endParaRPr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j-cs"/>
            </a:endParaRPr>
          </a:p>
        </p:txBody>
      </p:sp>
      <p:cxnSp>
        <p:nvCxnSpPr>
          <p:cNvPr id="548" name="Google Shape;548;p44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4"/>
          <p:cNvCxnSpPr>
            <a:cxnSpLocks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/>
          <p:nvPr/>
        </p:nvCxnSpPr>
        <p:spPr>
          <a:xfrm>
            <a:off x="31988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4"/>
          <p:cNvCxnSpPr/>
          <p:nvPr/>
        </p:nvCxnSpPr>
        <p:spPr>
          <a:xfrm>
            <a:off x="5945099" y="1260550"/>
            <a:ext cx="0" cy="27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37;p44">
            <a:extLst>
              <a:ext uri="{FF2B5EF4-FFF2-40B4-BE49-F238E27FC236}">
                <a16:creationId xmlns:a16="http://schemas.microsoft.com/office/drawing/2014/main" id="{D48B9214-AC6D-4C9F-A2FA-A3F9837725A5}"/>
              </a:ext>
            </a:extLst>
          </p:cNvPr>
          <p:cNvSpPr txBox="1">
            <a:spLocks/>
          </p:cNvSpPr>
          <p:nvPr/>
        </p:nvSpPr>
        <p:spPr>
          <a:xfrm>
            <a:off x="3466199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 2</a:t>
            </a:r>
          </a:p>
        </p:txBody>
      </p:sp>
      <p:sp>
        <p:nvSpPr>
          <p:cNvPr id="23" name="Google Shape;537;p44">
            <a:extLst>
              <a:ext uri="{FF2B5EF4-FFF2-40B4-BE49-F238E27FC236}">
                <a16:creationId xmlns:a16="http://schemas.microsoft.com/office/drawing/2014/main" id="{F7637A3B-5760-4155-AF1D-FC82374876DD}"/>
              </a:ext>
            </a:extLst>
          </p:cNvPr>
          <p:cNvSpPr txBox="1">
            <a:spLocks/>
          </p:cNvSpPr>
          <p:nvPr/>
        </p:nvSpPr>
        <p:spPr>
          <a:xfrm>
            <a:off x="6124338" y="149630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75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haya Libre"/>
              <a:buNone/>
              <a:defRPr sz="3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algn="l">
              <a:buSzPts val="3000"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Topic-3</a:t>
            </a:r>
          </a:p>
        </p:txBody>
      </p:sp>
      <p:sp>
        <p:nvSpPr>
          <p:cNvPr id="17" name="Google Shape;543;p44">
            <a:extLst>
              <a:ext uri="{FF2B5EF4-FFF2-40B4-BE49-F238E27FC236}">
                <a16:creationId xmlns:a16="http://schemas.microsoft.com/office/drawing/2014/main" id="{3CF2E3AB-9BC1-4CF2-A924-BB7B6A278CA7}"/>
              </a:ext>
            </a:extLst>
          </p:cNvPr>
          <p:cNvSpPr txBox="1">
            <a:spLocks/>
          </p:cNvSpPr>
          <p:nvPr/>
        </p:nvSpPr>
        <p:spPr>
          <a:xfrm>
            <a:off x="710999" y="952176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LSA (Positive)</a:t>
            </a:r>
          </a:p>
        </p:txBody>
      </p:sp>
    </p:spTree>
    <p:extLst>
      <p:ext uri="{BB962C8B-B14F-4D97-AF65-F5344CB8AC3E}">
        <p14:creationId xmlns:p14="http://schemas.microsoft.com/office/powerpoint/2010/main" val="48872576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544</Words>
  <Application>Microsoft Office PowerPoint</Application>
  <PresentationFormat>On-screen Show (16:9)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Abhaya Libre</vt:lpstr>
      <vt:lpstr>Nanum Gothic</vt:lpstr>
      <vt:lpstr>Arial</vt:lpstr>
      <vt:lpstr>Lexend Mega</vt:lpstr>
      <vt:lpstr>Algerian</vt:lpstr>
      <vt:lpstr>Raleway ExtraBold</vt:lpstr>
      <vt:lpstr>Roboto Condensed Light</vt:lpstr>
      <vt:lpstr>Hotel Chain Company Profile by Slidesgo</vt:lpstr>
      <vt:lpstr>PowerPoint Presentation</vt:lpstr>
      <vt:lpstr>TABLE OF CONTENTS </vt:lpstr>
      <vt:lpstr>Introduction</vt:lpstr>
      <vt:lpstr>Tools</vt:lpstr>
      <vt:lpstr>Data Preprocessing</vt:lpstr>
      <vt:lpstr>DATASET</vt:lpstr>
      <vt:lpstr>WordCloud</vt:lpstr>
      <vt:lpstr>Topic 1</vt:lpstr>
      <vt:lpstr>Topic 1</vt:lpstr>
      <vt:lpstr>Topic 1</vt:lpstr>
      <vt:lpstr>60%</vt:lpstr>
      <vt:lpstr>Models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Review (NLP)</dc:title>
  <dc:creator>Musa Ghazwani</dc:creator>
  <cp:lastModifiedBy>Talal Alnujaiman</cp:lastModifiedBy>
  <cp:revision>6</cp:revision>
  <dcterms:modified xsi:type="dcterms:W3CDTF">2021-12-30T07:35:08Z</dcterms:modified>
</cp:coreProperties>
</file>